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65" r:id="rId4"/>
    <p:sldMasterId id="2147483677" r:id="rId5"/>
    <p:sldMasterId id="2147483688" r:id="rId6"/>
    <p:sldMasterId id="2147483701" r:id="rId7"/>
  </p:sldMasterIdLst>
  <p:notesMasterIdLst>
    <p:notesMasterId r:id="rId9"/>
  </p:notesMasterIdLst>
  <p:handoutMasterIdLst>
    <p:handoutMasterId r:id="rId35"/>
  </p:handoutMasterIdLst>
  <p:sldIdLst>
    <p:sldId id="266" r:id="rId8"/>
    <p:sldId id="761" r:id="rId10"/>
    <p:sldId id="609" r:id="rId11"/>
    <p:sldId id="763" r:id="rId12"/>
    <p:sldId id="779" r:id="rId13"/>
    <p:sldId id="675" r:id="rId14"/>
    <p:sldId id="806" r:id="rId15"/>
    <p:sldId id="729" r:id="rId16"/>
    <p:sldId id="790" r:id="rId17"/>
    <p:sldId id="791" r:id="rId18"/>
    <p:sldId id="792" r:id="rId19"/>
    <p:sldId id="793" r:id="rId20"/>
    <p:sldId id="795" r:id="rId21"/>
    <p:sldId id="797" r:id="rId22"/>
    <p:sldId id="798" r:id="rId23"/>
    <p:sldId id="799" r:id="rId24"/>
    <p:sldId id="800" r:id="rId25"/>
    <p:sldId id="801" r:id="rId26"/>
    <p:sldId id="802" r:id="rId27"/>
    <p:sldId id="768" r:id="rId28"/>
    <p:sldId id="773" r:id="rId29"/>
    <p:sldId id="804" r:id="rId30"/>
    <p:sldId id="770" r:id="rId31"/>
    <p:sldId id="772" r:id="rId32"/>
    <p:sldId id="771" r:id="rId33"/>
    <p:sldId id="774" r:id="rId34"/>
  </p:sldIdLst>
  <p:sldSz cx="11518900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1C"/>
    <a:srgbClr val="FE8952"/>
    <a:srgbClr val="FB8553"/>
    <a:srgbClr val="FB8F4C"/>
    <a:srgbClr val="FD682A"/>
    <a:srgbClr val="FF2617"/>
    <a:srgbClr val="FF6C2C"/>
    <a:srgbClr val="FF441F"/>
    <a:srgbClr val="FD5100"/>
    <a:srgbClr val="FD5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296"/>
      </p:cViewPr>
      <p:guideLst>
        <p:guide orient="horz" pos="2041"/>
        <p:guide pos="36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tags" Target="../tags/tag28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tags" Target="../tags/tag61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tags" Target="../tags/tag74.xml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tags" Target="../tags/tag93.xml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2899" y="2181679"/>
            <a:ext cx="10253103" cy="849630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2940" y="3369091"/>
            <a:ext cx="10253021" cy="75722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59635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5670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2959" y="2445620"/>
            <a:ext cx="10254082" cy="84960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rgbClr val="00A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02" y="345010"/>
            <a:ext cx="9960969" cy="1252534"/>
          </a:xfrm>
        </p:spPr>
        <p:txBody>
          <a:bodyPr>
            <a:normAutofit/>
          </a:bodyPr>
          <a:lstStyle>
            <a:lvl1pPr>
              <a:defRPr sz="4915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7402" y="1725046"/>
            <a:ext cx="5290055" cy="3974642"/>
          </a:xfrm>
        </p:spPr>
        <p:txBody>
          <a:bodyPr/>
          <a:lstStyle>
            <a:lvl1pPr marL="431800" indent="-431800">
              <a:buFont typeface="Wingdings 2" panose="05020102010507070707" pitchFamily="18" charset="2"/>
              <a:buChar char="¬"/>
              <a:defRPr/>
            </a:lvl1pPr>
            <a:lvl2pPr marL="755650" indent="-323850">
              <a:buFont typeface="Wingdings 2" panose="05020102010507070707" pitchFamily="18" charset="2"/>
              <a:buChar char="¬"/>
              <a:defRPr/>
            </a:lvl2pPr>
            <a:lvl3pPr marL="1188085" indent="-323850">
              <a:buFont typeface="Wingdings 2" panose="05020102010507070707" pitchFamily="18" charset="2"/>
              <a:buChar char="¬"/>
              <a:defRPr/>
            </a:lvl3pPr>
            <a:lvl4pPr marL="1565910" indent="-269875">
              <a:buFont typeface="Wingdings 2" panose="05020102010507070707" pitchFamily="18" charset="2"/>
              <a:buChar char="¬"/>
              <a:defRPr/>
            </a:lvl4pPr>
            <a:lvl5pPr marL="1997710" indent="-269875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1443" y="1725046"/>
            <a:ext cx="4526928" cy="3974642"/>
          </a:xfrm>
        </p:spPr>
        <p:txBody>
          <a:bodyPr/>
          <a:lstStyle>
            <a:lvl1pPr marL="215900" indent="-215900">
              <a:buFont typeface="Wingdings 2" panose="05020102010507070707" pitchFamily="18" charset="2"/>
              <a:buChar char="¬"/>
              <a:defRPr/>
            </a:lvl1pPr>
            <a:lvl2pPr marL="647700" indent="-215900">
              <a:buFont typeface="Wingdings 2" panose="05020102010507070707" pitchFamily="18" charset="2"/>
              <a:buChar char="¬"/>
              <a:defRPr/>
            </a:lvl2pPr>
            <a:lvl3pPr marL="1080135" indent="-215900">
              <a:buFont typeface="Wingdings 2" panose="05020102010507070707" pitchFamily="18" charset="2"/>
              <a:buChar char="¬"/>
              <a:defRPr/>
            </a:lvl3pPr>
            <a:lvl4pPr marL="1511935" indent="-215900">
              <a:buFont typeface="Wingdings 2" panose="05020102010507070707" pitchFamily="18" charset="2"/>
              <a:buChar char="¬"/>
              <a:defRPr/>
            </a:lvl4pPr>
            <a:lvl5pPr marL="1943735" indent="-2159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3BBB-7665-CF4F-91D4-D422E9E7E52B}" type="datetime2">
              <a:rPr lang="zh-CN" alt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02" y="345010"/>
            <a:ext cx="9960969" cy="125253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915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403" y="1725047"/>
            <a:ext cx="9960968" cy="3974642"/>
          </a:xfrm>
        </p:spPr>
        <p:txBody>
          <a:bodyPr/>
          <a:lstStyle>
            <a:lvl1pPr>
              <a:defRPr sz="2270"/>
            </a:lvl1pPr>
            <a:lvl2pPr>
              <a:defRPr sz="2080"/>
            </a:lvl2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7402" y="5875359"/>
            <a:ext cx="2591753" cy="6048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4D41AD-9D1F-6445-AE15-A8DD1D0E9038}" type="datetime2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8253-AB4F-FA4C-A641-BA286BCFBCA1}" type="datetime2">
              <a:rPr lang="zh-CN" alt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02" y="1022335"/>
            <a:ext cx="9960969" cy="2695572"/>
          </a:xfrm>
        </p:spPr>
        <p:txBody>
          <a:bodyPr anchor="b">
            <a:normAutofit/>
          </a:bodyPr>
          <a:lstStyle>
            <a:lvl1pPr>
              <a:defRPr sz="4155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402" y="3743408"/>
            <a:ext cx="9960969" cy="1417538"/>
          </a:xfrm>
        </p:spPr>
        <p:txBody>
          <a:bodyPr>
            <a:noAutofit/>
          </a:bodyPr>
          <a:lstStyle>
            <a:lvl1pPr marL="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596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56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50B-C9E9-C544-BCAA-9FF4E0722A98}" type="datetime2">
              <a:rPr lang="zh-CN" alt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38"/>
          <p:cNvSpPr>
            <a:spLocks noGrp="1"/>
          </p:cNvSpPr>
          <p:nvPr>
            <p:ph type="pic" sz="quarter" idx="22" hasCustomPrompt="1"/>
          </p:nvPr>
        </p:nvSpPr>
        <p:spPr>
          <a:xfrm>
            <a:off x="4392749" y="4807495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41" name="图片占位符 38"/>
          <p:cNvSpPr>
            <a:spLocks noGrp="1"/>
          </p:cNvSpPr>
          <p:nvPr>
            <p:ph type="pic" sz="quarter" idx="21" hasCustomPrompt="1"/>
          </p:nvPr>
        </p:nvSpPr>
        <p:spPr>
          <a:xfrm>
            <a:off x="4392749" y="3638777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40" name="图片占位符 38"/>
          <p:cNvSpPr>
            <a:spLocks noGrp="1"/>
          </p:cNvSpPr>
          <p:nvPr>
            <p:ph type="pic" sz="quarter" idx="20" hasCustomPrompt="1"/>
          </p:nvPr>
        </p:nvSpPr>
        <p:spPr>
          <a:xfrm>
            <a:off x="4396952" y="2470060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9" hasCustomPrompt="1"/>
          </p:nvPr>
        </p:nvSpPr>
        <p:spPr>
          <a:xfrm>
            <a:off x="4396952" y="1271713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idx="13" hasCustomPrompt="1"/>
            <p:custDataLst>
              <p:tags r:id="rId4"/>
            </p:custDataLst>
          </p:nvPr>
        </p:nvSpPr>
        <p:spPr>
          <a:xfrm>
            <a:off x="4396952" y="1368233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4421450" y="2566580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15" hasCustomPrompt="1"/>
            <p:custDataLst>
              <p:tags r:id="rId6"/>
            </p:custDataLst>
          </p:nvPr>
        </p:nvSpPr>
        <p:spPr>
          <a:xfrm>
            <a:off x="4405726" y="3730594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idx="16" hasCustomPrompt="1"/>
            <p:custDataLst>
              <p:tags r:id="rId7"/>
            </p:custDataLst>
          </p:nvPr>
        </p:nvSpPr>
        <p:spPr>
          <a:xfrm>
            <a:off x="4397459" y="4904015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 hasCustomPrompt="1"/>
          </p:nvPr>
        </p:nvSpPr>
        <p:spPr>
          <a:xfrm>
            <a:off x="5220970" y="2470060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3" name="文本占位符 51"/>
          <p:cNvSpPr>
            <a:spLocks noGrp="1"/>
          </p:cNvSpPr>
          <p:nvPr>
            <p:ph type="body" sz="quarter" idx="24" hasCustomPrompt="1"/>
          </p:nvPr>
        </p:nvSpPr>
        <p:spPr>
          <a:xfrm>
            <a:off x="5220522" y="3031795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4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5220970" y="3638776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5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5220522" y="4200511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6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5220970" y="4807492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7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5220522" y="5369227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8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5220970" y="1278471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9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5220522" y="1840206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0" name="文本占位符 51"/>
          <p:cNvSpPr>
            <a:spLocks noGrp="1"/>
          </p:cNvSpPr>
          <p:nvPr>
            <p:ph type="body" sz="quarter" idx="31" hasCustomPrompt="1"/>
          </p:nvPr>
        </p:nvSpPr>
        <p:spPr>
          <a:xfrm>
            <a:off x="1650456" y="2763450"/>
            <a:ext cx="1589133" cy="953273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 algn="ctr">
              <a:buNone/>
              <a:defRPr lang="zh-CN" altLang="en-US" sz="36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目录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2959" y="1224567"/>
            <a:ext cx="10254082" cy="4763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3005" y="3598800"/>
            <a:ext cx="10254082" cy="590405"/>
          </a:xfrm>
          <a:prstGeom prst="rect">
            <a:avLst/>
          </a:prstGeo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33000" y="4263000"/>
            <a:ext cx="10254082" cy="1018569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95002" y="1224567"/>
            <a:ext cx="4992040" cy="47622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3005" y="1224567"/>
            <a:ext cx="4992040" cy="360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3000" y="1690434"/>
            <a:ext cx="499200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892047" y="1224567"/>
            <a:ext cx="4992040" cy="360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892047" y="1690434"/>
            <a:ext cx="499204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895047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988474" y="900008"/>
            <a:ext cx="898568" cy="5091881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33000" y="900000"/>
            <a:ext cx="9286395" cy="5091881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33005" y="900008"/>
            <a:ext cx="10254082" cy="4762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2959" y="2445620"/>
            <a:ext cx="10254082" cy="84960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38"/>
          <p:cNvSpPr>
            <a:spLocks noGrp="1"/>
          </p:cNvSpPr>
          <p:nvPr>
            <p:ph type="pic" sz="quarter" idx="22" hasCustomPrompt="1"/>
          </p:nvPr>
        </p:nvSpPr>
        <p:spPr>
          <a:xfrm>
            <a:off x="4392749" y="4807495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41" name="图片占位符 38"/>
          <p:cNvSpPr>
            <a:spLocks noGrp="1"/>
          </p:cNvSpPr>
          <p:nvPr>
            <p:ph type="pic" sz="quarter" idx="21" hasCustomPrompt="1"/>
          </p:nvPr>
        </p:nvSpPr>
        <p:spPr>
          <a:xfrm>
            <a:off x="4392749" y="3638777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40" name="图片占位符 38"/>
          <p:cNvSpPr>
            <a:spLocks noGrp="1"/>
          </p:cNvSpPr>
          <p:nvPr>
            <p:ph type="pic" sz="quarter" idx="20" hasCustomPrompt="1"/>
          </p:nvPr>
        </p:nvSpPr>
        <p:spPr>
          <a:xfrm>
            <a:off x="4396952" y="2470060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9" hasCustomPrompt="1"/>
          </p:nvPr>
        </p:nvSpPr>
        <p:spPr>
          <a:xfrm>
            <a:off x="4396952" y="1271713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idx="13" hasCustomPrompt="1"/>
            <p:custDataLst>
              <p:tags r:id="rId4"/>
            </p:custDataLst>
          </p:nvPr>
        </p:nvSpPr>
        <p:spPr>
          <a:xfrm>
            <a:off x="4396952" y="1368233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4421450" y="2566580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15" hasCustomPrompt="1"/>
            <p:custDataLst>
              <p:tags r:id="rId6"/>
            </p:custDataLst>
          </p:nvPr>
        </p:nvSpPr>
        <p:spPr>
          <a:xfrm>
            <a:off x="4405726" y="3730594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idx="16" hasCustomPrompt="1"/>
            <p:custDataLst>
              <p:tags r:id="rId7"/>
            </p:custDataLst>
          </p:nvPr>
        </p:nvSpPr>
        <p:spPr>
          <a:xfrm>
            <a:off x="4397459" y="4904015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 hasCustomPrompt="1"/>
          </p:nvPr>
        </p:nvSpPr>
        <p:spPr>
          <a:xfrm>
            <a:off x="5220970" y="2470060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3" name="文本占位符 51"/>
          <p:cNvSpPr>
            <a:spLocks noGrp="1"/>
          </p:cNvSpPr>
          <p:nvPr>
            <p:ph type="body" sz="quarter" idx="24" hasCustomPrompt="1"/>
          </p:nvPr>
        </p:nvSpPr>
        <p:spPr>
          <a:xfrm>
            <a:off x="5220522" y="3031795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4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5220970" y="3638776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5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5220522" y="4200511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6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5220970" y="4807492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7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5220522" y="5369227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8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5220970" y="1278471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9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5220522" y="1840206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0" name="文本占位符 51"/>
          <p:cNvSpPr>
            <a:spLocks noGrp="1"/>
          </p:cNvSpPr>
          <p:nvPr>
            <p:ph type="body" sz="quarter" idx="31" hasCustomPrompt="1"/>
          </p:nvPr>
        </p:nvSpPr>
        <p:spPr>
          <a:xfrm>
            <a:off x="1650456" y="2763450"/>
            <a:ext cx="1589133" cy="953273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 algn="ctr">
              <a:buNone/>
              <a:defRPr lang="zh-CN" altLang="en-US" sz="36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目录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2959" y="1224567"/>
            <a:ext cx="10254082" cy="4763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95002" y="1224567"/>
            <a:ext cx="4992040" cy="47622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3724" y="687619"/>
            <a:ext cx="3714845" cy="1053628"/>
          </a:xfrm>
        </p:spPr>
        <p:txBody>
          <a:bodyPr anchor="ctr" anchorCtr="0"/>
          <a:lstStyle>
            <a:lvl1pPr>
              <a:defRPr sz="3025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854736" y="687619"/>
            <a:ext cx="5831443" cy="5105538"/>
          </a:xfrm>
        </p:spPr>
        <p:txBody>
          <a:bodyPr/>
          <a:lstStyle>
            <a:lvl1pPr>
              <a:defRPr sz="2270">
                <a:latin typeface="+mn-ea"/>
                <a:ea typeface="+mn-ea"/>
              </a:defRPr>
            </a:lvl1pPr>
            <a:lvl2pPr marL="431800" indent="0">
              <a:buNone/>
              <a:defRPr sz="2270">
                <a:latin typeface="+mn-ea"/>
                <a:ea typeface="+mn-ea"/>
              </a:defRPr>
            </a:lvl2pPr>
            <a:lvl3pPr>
              <a:defRPr sz="2270">
                <a:latin typeface="+mn-ea"/>
                <a:ea typeface="+mn-ea"/>
              </a:defRPr>
            </a:lvl3pPr>
            <a:lvl4pPr>
              <a:defRPr sz="2270">
                <a:latin typeface="+mn-ea"/>
                <a:ea typeface="+mn-ea"/>
              </a:defRPr>
            </a:lvl4pPr>
            <a:lvl5pPr>
              <a:defRPr sz="2270">
                <a:latin typeface="+mn-ea"/>
                <a:ea typeface="+mn-ea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793724" y="2116257"/>
            <a:ext cx="3714845" cy="3677499"/>
          </a:xfrm>
        </p:spPr>
        <p:txBody>
          <a:bodyPr/>
          <a:lstStyle>
            <a:lvl1pPr marL="323850" indent="-323850">
              <a:buFont typeface="Arial" panose="020B0604020202090204" pitchFamily="34" charset="0"/>
              <a:buChar char="•"/>
              <a:defRPr sz="2270">
                <a:latin typeface="+mn-ea"/>
                <a:ea typeface="+mn-ea"/>
              </a:defRPr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59635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5670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3005" y="1224567"/>
            <a:ext cx="4992040" cy="360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3000" y="1690434"/>
            <a:ext cx="499200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892047" y="1224567"/>
            <a:ext cx="4992040" cy="360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892047" y="1690434"/>
            <a:ext cx="499204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895047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988474" y="900008"/>
            <a:ext cx="898568" cy="5091881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33000" y="900000"/>
            <a:ext cx="9286395" cy="5091881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33005" y="900008"/>
            <a:ext cx="10254082" cy="4762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2959" y="2445620"/>
            <a:ext cx="10254082" cy="84960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2959" y="1224567"/>
            <a:ext cx="10254082" cy="4763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3005" y="3598800"/>
            <a:ext cx="10254082" cy="590405"/>
          </a:xfrm>
          <a:prstGeom prst="rect">
            <a:avLst/>
          </a:prstGeo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33000" y="4263000"/>
            <a:ext cx="10254082" cy="1018569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32940" y="5296343"/>
            <a:ext cx="10253021" cy="52741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32940" y="606016"/>
            <a:ext cx="10253021" cy="430511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95002" y="1224567"/>
            <a:ext cx="4992040" cy="47622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3005" y="1224567"/>
            <a:ext cx="4992040" cy="360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3000" y="1690434"/>
            <a:ext cx="499200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892047" y="1224567"/>
            <a:ext cx="4992040" cy="360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892047" y="1690434"/>
            <a:ext cx="499204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0"/>
            <p:custDataLst>
              <p:tags r:id="rId7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7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895047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988474" y="900008"/>
            <a:ext cx="898568" cy="5091881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33000" y="900000"/>
            <a:ext cx="9286395" cy="5091881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33005" y="900008"/>
            <a:ext cx="10254082" cy="4762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2959" y="2445620"/>
            <a:ext cx="10254082" cy="84960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38"/>
          <p:cNvSpPr>
            <a:spLocks noGrp="1"/>
          </p:cNvSpPr>
          <p:nvPr>
            <p:ph type="pic" sz="quarter" idx="22" hasCustomPrompt="1"/>
          </p:nvPr>
        </p:nvSpPr>
        <p:spPr>
          <a:xfrm>
            <a:off x="4392749" y="4807495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41" name="图片占位符 38"/>
          <p:cNvSpPr>
            <a:spLocks noGrp="1"/>
          </p:cNvSpPr>
          <p:nvPr>
            <p:ph type="pic" sz="quarter" idx="21" hasCustomPrompt="1"/>
          </p:nvPr>
        </p:nvSpPr>
        <p:spPr>
          <a:xfrm>
            <a:off x="4392749" y="3638777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40" name="图片占位符 38"/>
          <p:cNvSpPr>
            <a:spLocks noGrp="1"/>
          </p:cNvSpPr>
          <p:nvPr>
            <p:ph type="pic" sz="quarter" idx="20" hasCustomPrompt="1"/>
          </p:nvPr>
        </p:nvSpPr>
        <p:spPr>
          <a:xfrm>
            <a:off x="4396952" y="2470060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9" hasCustomPrompt="1"/>
          </p:nvPr>
        </p:nvSpPr>
        <p:spPr>
          <a:xfrm>
            <a:off x="4396952" y="1271713"/>
            <a:ext cx="768350" cy="859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idx="13" hasCustomPrompt="1"/>
            <p:custDataLst>
              <p:tags r:id="rId4"/>
            </p:custDataLst>
          </p:nvPr>
        </p:nvSpPr>
        <p:spPr>
          <a:xfrm>
            <a:off x="4396952" y="1368233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4421450" y="2566580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15" hasCustomPrompt="1"/>
            <p:custDataLst>
              <p:tags r:id="rId6"/>
            </p:custDataLst>
          </p:nvPr>
        </p:nvSpPr>
        <p:spPr>
          <a:xfrm>
            <a:off x="4405726" y="3730594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idx="16" hasCustomPrompt="1"/>
            <p:custDataLst>
              <p:tags r:id="rId7"/>
            </p:custDataLst>
          </p:nvPr>
        </p:nvSpPr>
        <p:spPr>
          <a:xfrm>
            <a:off x="4397459" y="4904015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 hasCustomPrompt="1"/>
          </p:nvPr>
        </p:nvSpPr>
        <p:spPr>
          <a:xfrm>
            <a:off x="5220970" y="2470060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3" name="文本占位符 51"/>
          <p:cNvSpPr>
            <a:spLocks noGrp="1"/>
          </p:cNvSpPr>
          <p:nvPr>
            <p:ph type="body" sz="quarter" idx="24" hasCustomPrompt="1"/>
          </p:nvPr>
        </p:nvSpPr>
        <p:spPr>
          <a:xfrm>
            <a:off x="5220522" y="3031795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4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5220970" y="3638776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5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5220522" y="4200511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6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5220970" y="4807492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7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5220522" y="5369227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8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5220970" y="1278471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9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5220522" y="1840206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0" name="文本占位符 51"/>
          <p:cNvSpPr>
            <a:spLocks noGrp="1"/>
          </p:cNvSpPr>
          <p:nvPr>
            <p:ph type="body" sz="quarter" idx="31" hasCustomPrompt="1"/>
          </p:nvPr>
        </p:nvSpPr>
        <p:spPr>
          <a:xfrm>
            <a:off x="1650456" y="2763450"/>
            <a:ext cx="1589133" cy="953273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 algn="ctr">
              <a:buNone/>
              <a:defRPr lang="zh-CN" altLang="en-US" sz="36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目录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1523100" cy="648977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2959" y="1224567"/>
            <a:ext cx="10254082" cy="4763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95002" y="1224567"/>
            <a:ext cx="4992040" cy="47622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3005" y="1224567"/>
            <a:ext cx="4992040" cy="360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3000" y="1690434"/>
            <a:ext cx="499200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892047" y="1224567"/>
            <a:ext cx="4992040" cy="360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892047" y="1690434"/>
            <a:ext cx="499204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1" name="图片 20" descr="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620" y="-3810"/>
            <a:ext cx="11533505" cy="6487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895047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988474" y="900008"/>
            <a:ext cx="898568" cy="5091881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33000" y="900000"/>
            <a:ext cx="9286395" cy="5091881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33005" y="900008"/>
            <a:ext cx="10254082" cy="4762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2959" y="2445620"/>
            <a:ext cx="10254082" cy="84960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42158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5940633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89236"/>
            <a:ext cx="10253103" cy="849630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32409" y="2184363"/>
            <a:ext cx="10254082" cy="849607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 algn="ctr">
              <a:defRPr sz="5400" b="0" spc="600">
                <a:solidFill>
                  <a:srgbClr val="00A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32409" y="3108343"/>
            <a:ext cx="10254082" cy="898568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rgbClr val="00A0EA"/>
                </a:solidFill>
                <a:uFillTx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4" Type="http://schemas.openxmlformats.org/officeDocument/2006/relationships/theme" Target="../theme/theme3.xml"/><Relationship Id="rId13" Type="http://schemas.openxmlformats.org/officeDocument/2006/relationships/tags" Target="../tags/tag40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3" Type="http://schemas.openxmlformats.org/officeDocument/2006/relationships/theme" Target="../theme/theme4.xml"/><Relationship Id="rId12" Type="http://schemas.openxmlformats.org/officeDocument/2006/relationships/tags" Target="../tags/tag73.xml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6" Type="http://schemas.openxmlformats.org/officeDocument/2006/relationships/theme" Target="../theme/theme5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117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88763" y="6000004"/>
            <a:ext cx="3741375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22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37553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15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6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6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sldNum="0" hdr="0" ftr="0" dt="0"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p:hf sldNum="0" hdr="0" ftr="0" dt="0"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3" name="灯片编号占位符 17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tags" Target="../tags/tag14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tags" Target="../tags/tag14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05225" y="1515844"/>
            <a:ext cx="9308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5400" b="1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3天React17源码训练营</a:t>
            </a:r>
            <a:endParaRPr sz="5400" b="1">
              <a:solidFill>
                <a:schemeClr val="accent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11020" y="2986732"/>
            <a:ext cx="584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cs typeface="+mj-ea"/>
              </a:rPr>
              <a:t>初步解读React工作原理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73123" y="5426541"/>
            <a:ext cx="302824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@高少云 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algn="r"/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905" y="677800"/>
            <a:ext cx="10254082" cy="590405"/>
          </a:xfrm>
        </p:spPr>
        <p:txBody>
          <a:bodyPr/>
          <a:p>
            <a:r>
              <a:rPr lang="en-US" altLang="zh-CN"/>
              <a:t>what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4395" y="1570355"/>
            <a:ext cx="10253980" cy="802640"/>
          </a:xfrm>
        </p:spPr>
        <p:txBody>
          <a:bodyPr/>
          <a:p>
            <a:r>
              <a:rPr lang="zh-CN" altLang="en-US"/>
              <a:t>用 JavaScript 对象表示 DOM 信息和结构，当状态变更的时候，重新渲染这个 JavaScript 的对象结构。这个 JavaScript 对象称为virtual dom；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传统dom渲染流程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006tNbRwly1g9kotpk81mj31460ion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995" y="3036570"/>
            <a:ext cx="8838565" cy="3282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2950" y="5694680"/>
            <a:ext cx="10253980" cy="598805"/>
          </a:xfrm>
        </p:spPr>
        <p:txBody>
          <a:bodyPr/>
          <a:p>
            <a:pPr marL="0" indent="0">
              <a:buNone/>
            </a:pPr>
            <a:r>
              <a:rPr lang="zh-CN" altLang="en-US"/>
              <a:t>DOM操作很慢，轻微的操作都可能导致页面重新排版，非常耗性能。相对于DOM对象，js对象处理起来更快，而且更简单。通过diff算法对比新旧vdom之间的差异，可以批量的、最小化的执行dom操作，从而提高性能。</a:t>
            </a:r>
            <a:endParaRPr lang="zh-CN" altLang="en-US"/>
          </a:p>
        </p:txBody>
      </p:sp>
      <p:pic>
        <p:nvPicPr>
          <p:cNvPr id="6" name="图片 5" descr="006tNbRwly1g9kotpk81mj31460ion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4205" y="408305"/>
            <a:ext cx="6301105" cy="5222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where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095" y="1224280"/>
            <a:ext cx="10253980" cy="979170"/>
          </a:xfrm>
        </p:spPr>
        <p:txBody>
          <a:bodyPr/>
          <a:p>
            <a:pPr marL="0" indent="0">
              <a:buNone/>
            </a:pPr>
            <a:r>
              <a:rPr lang="zh-CN" altLang="en-US"/>
              <a:t>React中用JSX语法描述视图，</a:t>
            </a:r>
            <a:r>
              <a:rPr lang="zh-CN" altLang="en-US" sz="15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通过babel-loader转译后它们变为React.createElement(...)形式，</a:t>
            </a:r>
            <a:r>
              <a:rPr lang="zh-CN" altLang="en-US"/>
              <a:t>该函数将生成vdom来描述真实dom。将来如果状态变化，vdom将作出相应变化，再通过diff算法对比新老vdom区别从而做出最终dom操作。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jsx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095" y="932815"/>
            <a:ext cx="10253980" cy="5055235"/>
          </a:xfrm>
        </p:spPr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1. 什么是JSX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语法糖， React 使用 JSX 来替代常规的 JavaScript。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JSX 是一个看起来很像 XML 的 JavaScript 语法扩展。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2. 为什么需要JSX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- 开发效率：使用 JSX 编写模板简单快速。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- 执行效率：JSX编译为 JavaScript 代码后进行了优化，执行更快。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- 类型安全：在编译过程中就能发现错误。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3. React 16原理：babel-loader会预编译JSX为React.createElement(...)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4. React 17原理：React 17中的 JSX 转换不会将 JSX 转换为 React.createElement，而是自动从 React 的 package 中引入新的入口函数并调用。另外此次升级不会改变 JSX 语法，旧的 JSX 转换也将继续工作。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>
                <a:sym typeface="+mn-ea"/>
              </a:rPr>
              <a:t>5. 与vue的异同：</a:t>
            </a: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   - react中虚拟dom+jsx的设计一开始就有，vue则是演进过程中才出现的</a:t>
            </a: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   - jsx本来就是js扩展，转义过程简单直接的多；vue把template编译为render函数的过程需要复杂的编译器转换字符串-ast-js函数字符串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React</a:t>
            </a:r>
            <a:r>
              <a:t>中的核心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4" name="内容占位符 3" descr="006tNbRwly1g9kotpk81mj31460ion3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78910" y="608965"/>
            <a:ext cx="4414520" cy="64858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ReactDOM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0570" y="1453515"/>
            <a:ext cx="10253980" cy="2813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节点类型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9465" y="-1053465"/>
            <a:ext cx="7776210" cy="74180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0240" y="543560"/>
            <a:ext cx="8331200" cy="47637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" y="1108710"/>
            <a:ext cx="1017333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2195" y="240665"/>
            <a:ext cx="1997075" cy="6015990"/>
          </a:xfrm>
        </p:spPr>
        <p:txBody>
          <a:bodyPr/>
          <a:p>
            <a:r>
              <a:rPr lang="zh-CN" altLang="en-US" sz="480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三天</a:t>
            </a:r>
            <a:br>
              <a:rPr lang="zh-CN" altLang="en-US" sz="480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zh-CN" altLang="en-US" sz="480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学习</a:t>
            </a:r>
            <a:br>
              <a:rPr lang="zh-CN" altLang="en-US" sz="480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zh-CN" altLang="en-US" sz="480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⽬标</a:t>
            </a:r>
            <a:endParaRPr lang="zh-CN" altLang="en-US" sz="4800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56815" y="409575"/>
            <a:ext cx="9062085" cy="4967605"/>
          </a:xfrm>
          <a:solidFill>
            <a:schemeClr val="bg1"/>
          </a:solidFill>
        </p:spPr>
        <p:txBody>
          <a:bodyPr/>
          <a:p>
            <a:r>
              <a:rPr lang="zh-CN" altLang="en-US" sz="2400" b="1">
                <a:solidFill>
                  <a:schemeClr val="accent1"/>
                </a:solidFill>
              </a:rPr>
              <a:t>Day1: 初步解读React工作原理</a:t>
            </a:r>
            <a:endParaRPr lang="zh-CN" altLang="en-US" sz="2400"/>
          </a:p>
          <a:p>
            <a:r>
              <a:rPr lang="zh-CN" altLang="en-US" sz="2000"/>
              <a:t>1.深度解读虚拟DOM</a:t>
            </a:r>
            <a:endParaRPr lang="zh-CN" altLang="en-US" sz="2000"/>
          </a:p>
          <a:p>
            <a:r>
              <a:rPr lang="zh-CN" altLang="en-US" sz="2000"/>
              <a:t>2.手写简版kreact，实现原生标签节点、文本节点、函数组件和类组件的初次渲染。</a:t>
            </a:r>
            <a:endParaRPr lang="zh-CN" altLang="en-US"/>
          </a:p>
          <a:p>
            <a:r>
              <a:rPr lang="zh-CN" altLang="en-US" sz="2400" b="1">
                <a:solidFill>
                  <a:schemeClr val="accent1"/>
                </a:solidFill>
              </a:rPr>
              <a:t>Day2: 查探fiber的背景与实现</a:t>
            </a:r>
            <a:endParaRPr lang="zh-CN" altLang="en-US" sz="2400" b="1">
              <a:solidFill>
                <a:schemeClr val="accent1"/>
              </a:solidFill>
            </a:endParaRPr>
          </a:p>
          <a:p>
            <a:r>
              <a:rPr lang="zh-CN" altLang="en-US" sz="2000"/>
              <a:t>1.阅读并调试React源码</a:t>
            </a:r>
            <a:endParaRPr lang="zh-CN" altLang="en-US" sz="2000"/>
          </a:p>
          <a:p>
            <a:r>
              <a:rPr lang="zh-CN" altLang="en-US" sz="2000"/>
              <a:t>2.解读fiber</a:t>
            </a:r>
            <a:endParaRPr lang="zh-CN" altLang="en-US" sz="2000"/>
          </a:p>
          <a:p>
            <a:r>
              <a:rPr lang="zh-CN" altLang="en-US" sz="2000"/>
              <a:t>3.实现fiber架构的kreact，并实现节点渲染</a:t>
            </a:r>
            <a:endParaRPr lang="zh-CN" altLang="en-US" sz="2000"/>
          </a:p>
          <a:p>
            <a:r>
              <a:rPr lang="zh-CN" altLang="en-US" sz="2400" b="1">
                <a:solidFill>
                  <a:schemeClr val="accent1"/>
                </a:solidFill>
              </a:rPr>
              <a:t>D</a:t>
            </a:r>
            <a:r>
              <a:rPr lang="en-US" altLang="zh-CN" sz="2400" b="1">
                <a:solidFill>
                  <a:schemeClr val="accent1"/>
                </a:solidFill>
              </a:rPr>
              <a:t>ay</a:t>
            </a:r>
            <a:r>
              <a:rPr lang="zh-CN" altLang="en-US" sz="2400" b="1">
                <a:solidFill>
                  <a:schemeClr val="accent1"/>
                </a:solidFill>
              </a:rPr>
              <a:t>3：深入解读Hooks</a:t>
            </a:r>
            <a:endParaRPr lang="zh-CN" altLang="en-US" sz="2400" b="1">
              <a:solidFill>
                <a:schemeClr val="accent1"/>
              </a:solidFill>
            </a:endParaRPr>
          </a:p>
          <a:p>
            <a:r>
              <a:rPr lang="zh-CN" altLang="en-US" sz="2000"/>
              <a:t>1.阅读并调试React源码</a:t>
            </a:r>
            <a:endParaRPr lang="zh-CN" altLang="en-US" sz="2000"/>
          </a:p>
          <a:p>
            <a:r>
              <a:rPr lang="zh-CN" altLang="en-US" sz="2000"/>
              <a:t>2.深度解读Hooks</a:t>
            </a:r>
            <a:endParaRPr lang="zh-CN" altLang="en-US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33700" y="2059940"/>
            <a:ext cx="4956810" cy="1252855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dirty="0">
                <a:solidFill>
                  <a:srgbClr val="0090D4"/>
                </a:solidFill>
                <a:latin typeface="+mn-ea"/>
                <a:ea typeface="+mn-ea"/>
              </a:rPr>
              <a:t>深夜话题</a:t>
            </a:r>
            <a:endParaRPr lang="zh-CN" altLang="en-US" sz="6600" dirty="0">
              <a:solidFill>
                <a:srgbClr val="0090D4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海报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017"/>
            <a:ext cx="11518900" cy="6479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913" y="1967009"/>
            <a:ext cx="4489971" cy="9905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64957" y="1816852"/>
            <a:ext cx="3161665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70">
                <a:solidFill>
                  <a:schemeClr val="accent4"/>
                </a:solidFill>
              </a:rPr>
              <a:t>截图领取</a:t>
            </a:r>
            <a:r>
              <a:rPr lang="en-US" altLang="zh-CN" sz="2270">
                <a:solidFill>
                  <a:schemeClr val="accent4"/>
                </a:solidFill>
              </a:rPr>
              <a:t>Day1</a:t>
            </a:r>
            <a:r>
              <a:rPr lang="zh-CN" altLang="en-US" sz="2270">
                <a:solidFill>
                  <a:schemeClr val="accent4"/>
                </a:solidFill>
              </a:rPr>
              <a:t>到课奖励</a:t>
            </a:r>
            <a:endParaRPr lang="zh-CN" altLang="en-US" sz="2270">
              <a:solidFill>
                <a:schemeClr val="accent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04512" y="2417458"/>
            <a:ext cx="4850130" cy="6724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3780" b="1">
                <a:solidFill>
                  <a:schemeClr val="accent4"/>
                </a:solidFill>
              </a:rPr>
              <a:t>《React源码测试题》</a:t>
            </a:r>
            <a:endParaRPr sz="3780" b="1">
              <a:solidFill>
                <a:schemeClr val="accent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" y="203835"/>
            <a:ext cx="1414780" cy="749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实现ReactDom.render, Component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0095" y="1385570"/>
            <a:ext cx="8336280" cy="47637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23397" y="736125"/>
            <a:ext cx="9960969" cy="1252534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0090D4"/>
                </a:solidFill>
                <a:latin typeface="+mn-ea"/>
                <a:ea typeface="+mn-ea"/>
              </a:rPr>
              <a:t>今日总结</a:t>
            </a:r>
            <a:endParaRPr lang="zh-CN" altLang="en-US" sz="5400" dirty="0">
              <a:solidFill>
                <a:srgbClr val="0090D4"/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5720" y="2179955"/>
            <a:ext cx="8423910" cy="6324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indent="0" algn="l">
              <a:lnSpc>
                <a:spcPct val="110000"/>
              </a:lnSpc>
              <a:buFont typeface="+mj-lt"/>
              <a:buNone/>
            </a:pP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1988820"/>
            <a:ext cx="10083800" cy="21196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1705" y="287655"/>
            <a:ext cx="9933940" cy="125222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0090D4"/>
                </a:solidFill>
                <a:latin typeface="+mn-ea"/>
                <a:ea typeface="+mn-ea"/>
              </a:rPr>
              <a:t>明日预告</a:t>
            </a:r>
            <a:endParaRPr lang="zh-CN" altLang="en-US" sz="5400" dirty="0">
              <a:solidFill>
                <a:srgbClr val="0090D4"/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2205" y="1621155"/>
            <a:ext cx="8369935" cy="300164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indent="0" algn="l">
              <a:lnSpc>
                <a:spcPct val="110000"/>
              </a:lnSpc>
              <a:buFont typeface="+mj-lt"/>
              <a:buNone/>
            </a:pPr>
            <a:r>
              <a:rPr lang="zh-CN" altLang="en-US" sz="3200" b="1">
                <a:solidFill>
                  <a:schemeClr val="accent1"/>
                </a:solidFill>
              </a:rPr>
              <a:t>Day2: 查探fiber的背景与实现</a:t>
            </a:r>
            <a:endParaRPr lang="zh-CN" altLang="en-US" sz="3200" b="1">
              <a:solidFill>
                <a:schemeClr val="accent1"/>
              </a:solidFill>
            </a:endParaRPr>
          </a:p>
          <a:p>
            <a:pPr indent="0" algn="l">
              <a:lnSpc>
                <a:spcPct val="110000"/>
              </a:lnSpc>
              <a:buFont typeface="+mj-lt"/>
              <a:buNone/>
            </a:pPr>
            <a:r>
              <a:rPr lang="zh-CN" altLang="en-US" sz="2800"/>
              <a:t>1.阅读并调试React源码</a:t>
            </a:r>
            <a:endParaRPr lang="zh-CN" altLang="en-US" sz="2800"/>
          </a:p>
          <a:p>
            <a:pPr indent="0" algn="l">
              <a:lnSpc>
                <a:spcPct val="110000"/>
              </a:lnSpc>
              <a:buFont typeface="+mj-lt"/>
              <a:buNone/>
            </a:pPr>
            <a:r>
              <a:rPr lang="zh-CN" altLang="en-US" sz="2800"/>
              <a:t>2.解读fiber</a:t>
            </a:r>
            <a:endParaRPr lang="zh-CN" altLang="en-US" sz="2800"/>
          </a:p>
          <a:p>
            <a:pPr indent="0" algn="l">
              <a:lnSpc>
                <a:spcPct val="110000"/>
              </a:lnSpc>
              <a:buFont typeface="+mj-lt"/>
              <a:buNone/>
            </a:pPr>
            <a:r>
              <a:rPr lang="zh-CN" altLang="en-US" sz="2800"/>
              <a:t>3.实现fiber架构的kreact，并实现节点渲染</a:t>
            </a:r>
            <a:endParaRPr lang="zh-CN" altLang="en-US" sz="2800"/>
          </a:p>
          <a:p>
            <a:pPr indent="0" algn="l">
              <a:lnSpc>
                <a:spcPct val="110000"/>
              </a:lnSpc>
              <a:buFont typeface="+mj-lt"/>
              <a:buNone/>
            </a:pPr>
            <a:r>
              <a:rPr lang="en-US" altLang="zh-CN" sz="2800">
                <a:solidFill>
                  <a:srgbClr val="FF0000"/>
                </a:solidFill>
              </a:rPr>
              <a:t>4.</a:t>
            </a:r>
            <a:r>
              <a:rPr lang="zh-CN" altLang="en-US" sz="2800">
                <a:solidFill>
                  <a:srgbClr val="FF0000"/>
                </a:solidFill>
              </a:rPr>
              <a:t>彩蛋</a:t>
            </a:r>
            <a:endParaRPr lang="zh-CN" altLang="en-US" sz="2800">
              <a:solidFill>
                <a:srgbClr val="FF0000"/>
              </a:solidFill>
            </a:endParaRPr>
          </a:p>
          <a:p>
            <a:pPr indent="0" algn="l">
              <a:lnSpc>
                <a:spcPct val="110000"/>
              </a:lnSpc>
              <a:buFont typeface="+mj-lt"/>
              <a:buNone/>
            </a:pP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3" name="图片 2" descr="到课奖励图-day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4160" y="3616325"/>
            <a:ext cx="1950720" cy="2780665"/>
          </a:xfrm>
          <a:prstGeom prst="rect">
            <a:avLst/>
          </a:prstGeom>
        </p:spPr>
      </p:pic>
      <p:pic>
        <p:nvPicPr>
          <p:cNvPr id="6" name="图片 5" descr="完课奖励图-day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95" y="3615690"/>
            <a:ext cx="1934845" cy="28644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海报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877"/>
            <a:ext cx="11518900" cy="6479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111" y="1967009"/>
            <a:ext cx="4489971" cy="9905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52137" y="2479053"/>
            <a:ext cx="4754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 b="1">
                <a:solidFill>
                  <a:schemeClr val="accent4"/>
                </a:solidFill>
                <a:sym typeface="+mn-ea"/>
              </a:rPr>
              <a:t>《前蚂蚁金服、腾讯美女面霸面试秘笈》</a:t>
            </a:r>
            <a:endParaRPr sz="2000" b="1">
              <a:solidFill>
                <a:schemeClr val="accent4"/>
              </a:solidFill>
            </a:endParaRPr>
          </a:p>
          <a:p>
            <a:pPr algn="l"/>
            <a:endParaRPr sz="2000" b="1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8777" y="1875272"/>
            <a:ext cx="3161665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270">
                <a:solidFill>
                  <a:schemeClr val="accent4"/>
                </a:solidFill>
                <a:sym typeface="+mn-ea"/>
              </a:rPr>
              <a:t>截图领取</a:t>
            </a:r>
            <a:r>
              <a:rPr lang="en-US" altLang="zh-CN" sz="2270">
                <a:solidFill>
                  <a:schemeClr val="accent4"/>
                </a:solidFill>
                <a:sym typeface="+mn-ea"/>
              </a:rPr>
              <a:t>Day1</a:t>
            </a:r>
            <a:r>
              <a:rPr lang="zh-CN" altLang="en-US" sz="2270">
                <a:solidFill>
                  <a:schemeClr val="accent4"/>
                </a:solidFill>
                <a:sym typeface="+mn-ea"/>
              </a:rPr>
              <a:t>完课奖励</a:t>
            </a:r>
            <a:endParaRPr lang="zh-CN" altLang="en-US" sz="2270">
              <a:solidFill>
                <a:schemeClr val="accent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" y="203835"/>
            <a:ext cx="1414780" cy="749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57202" y="2613820"/>
            <a:ext cx="9960969" cy="1252534"/>
          </a:xfrm>
        </p:spPr>
        <p:txBody>
          <a:bodyPr/>
          <a:lstStyle/>
          <a:p>
            <a:r>
              <a:rPr lang="en-US" altLang="zh-CN" dirty="0">
                <a:solidFill>
                  <a:srgbClr val="0090D4"/>
                </a:solidFill>
                <a:latin typeface="+mn-ea"/>
                <a:ea typeface="+mn-ea"/>
              </a:rPr>
              <a:t>Thanks</a:t>
            </a:r>
            <a:r>
              <a:rPr lang="zh-CN" altLang="en-US" dirty="0">
                <a:solidFill>
                  <a:srgbClr val="0090D4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0090D4"/>
                </a:solidFill>
                <a:latin typeface="+mn-ea"/>
                <a:ea typeface="+mn-ea"/>
              </a:rPr>
              <a:t>For</a:t>
            </a:r>
            <a:r>
              <a:rPr lang="zh-CN" altLang="en-US" dirty="0">
                <a:solidFill>
                  <a:srgbClr val="0090D4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0090D4"/>
                </a:solidFill>
                <a:latin typeface="+mn-ea"/>
                <a:ea typeface="+mn-ea"/>
              </a:rPr>
              <a:t>Listening</a:t>
            </a:r>
            <a:r>
              <a:rPr lang="zh-CN" altLang="en-US" dirty="0">
                <a:solidFill>
                  <a:srgbClr val="0090D4"/>
                </a:solidFill>
                <a:latin typeface="+mn-ea"/>
                <a:ea typeface="+mn-ea"/>
              </a:rPr>
              <a:t>！</a:t>
            </a:r>
            <a:endParaRPr lang="en-US" dirty="0">
              <a:solidFill>
                <a:srgbClr val="0090D4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24" y="169461"/>
            <a:ext cx="9960969" cy="1252534"/>
          </a:xfrm>
        </p:spPr>
        <p:txBody>
          <a:bodyPr/>
          <a:lstStyle/>
          <a:p>
            <a:r>
              <a:rPr sz="4800" dirty="0">
                <a:solidFill>
                  <a:srgbClr val="0090D4"/>
                </a:solidFill>
                <a:latin typeface="+mn-ea"/>
                <a:ea typeface="+mn-ea"/>
              </a:rPr>
              <a:t>今日目标</a:t>
            </a:r>
            <a:endParaRPr sz="4800" dirty="0">
              <a:solidFill>
                <a:srgbClr val="0090D4"/>
              </a:solidFill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9075" y="1421765"/>
            <a:ext cx="9065895" cy="4420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r>
              <a:rPr lang="zh-CN" sz="3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深入掌握虚拟dom </a:t>
            </a:r>
            <a:endParaRPr lang="zh-CN" sz="32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endParaRPr lang="zh-CN" sz="3200" u="none">
              <a:solidFill>
                <a:srgbClr val="000000"/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r>
              <a:rPr lang="zh-CN" sz="3200" u="none">
                <a:solidFill>
                  <a:srgbClr val="000000"/>
                </a:solidFill>
                <a:latin typeface="+mn-ea"/>
                <a:cs typeface="+mn-ea"/>
              </a:rPr>
              <a:t>掌握render、Component两个基础核心api </a:t>
            </a:r>
            <a:endParaRPr lang="zh-CN" sz="3200" u="none">
              <a:solidFill>
                <a:srgbClr val="000000"/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endParaRPr lang="zh-CN" sz="3200" u="none">
              <a:solidFill>
                <a:srgbClr val="000000"/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r>
              <a:rPr lang="zh-CN" sz="3200" u="none">
                <a:solidFill>
                  <a:srgbClr val="000000"/>
                </a:solidFill>
                <a:latin typeface="+mn-ea"/>
                <a:cs typeface="+mn-ea"/>
              </a:rPr>
              <a:t>手写简版kreact，实现原生标签节点、文本节点、函数组件和类组件的初次渲染。</a:t>
            </a:r>
            <a:endParaRPr lang="zh-CN" sz="3200" u="none">
              <a:solidFill>
                <a:srgbClr val="000000"/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endParaRPr lang="zh-CN" altLang="en-US" sz="3200" u="none">
              <a:solidFill>
                <a:srgbClr val="000000"/>
              </a:solidFill>
              <a:latin typeface="+mn-ea"/>
              <a:cs typeface="+mn-ea"/>
            </a:endParaRPr>
          </a:p>
          <a:p>
            <a:pPr indent="0" algn="l">
              <a:lnSpc>
                <a:spcPct val="110000"/>
              </a:lnSpc>
              <a:buFont typeface="+mj-lt"/>
              <a:buNone/>
            </a:pPr>
            <a:r>
              <a:rPr lang="en-US" altLang="zh-CN" sz="3200">
                <a:solidFill>
                  <a:srgbClr val="FF0000"/>
                </a:solidFill>
                <a:latin typeface="+mn-ea"/>
                <a:cs typeface="+mn-ea"/>
              </a:rPr>
              <a:t>4.</a:t>
            </a:r>
            <a:r>
              <a:rPr lang="zh-CN" altLang="en-US" sz="3200">
                <a:solidFill>
                  <a:srgbClr val="FF0000"/>
                </a:solidFill>
                <a:latin typeface="+mn-ea"/>
                <a:cs typeface="+mn-ea"/>
              </a:rPr>
              <a:t>拿走彩蛋</a:t>
            </a:r>
            <a:endParaRPr lang="zh-CN" altLang="en-US" sz="3200">
              <a:solidFill>
                <a:srgbClr val="FF0000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97457" y="641510"/>
            <a:ext cx="2716948" cy="500380"/>
          </a:xfrm>
          <a:prstGeom prst="rect">
            <a:avLst/>
          </a:prstGeom>
        </p:spPr>
        <p:txBody>
          <a:bodyPr vert="horz" wrap="square" lIns="0" tIns="84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+mn-ea"/>
                <a:cs typeface="Microsoft JhengHei UI" panose="020B0604030504040204" charset="-120"/>
              </a:rPr>
              <a:t>直播彩蛋</a:t>
            </a:r>
            <a:endParaRPr sz="3200" b="1" dirty="0">
              <a:latin typeface="+mn-ea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09832" y="641256"/>
            <a:ext cx="2716948" cy="438785"/>
          </a:xfrm>
          <a:prstGeom prst="rect">
            <a:avLst/>
          </a:prstGeom>
        </p:spPr>
        <p:txBody>
          <a:bodyPr vert="horz" wrap="square" lIns="0" tIns="84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0" dirty="0">
                <a:latin typeface="+mn-ea"/>
                <a:ea typeface="+mn-ea"/>
                <a:cs typeface="Microsoft JhengHei UI" panose="020B0604030504040204" charset="-120"/>
              </a:rPr>
              <a:t>完课奖励</a:t>
            </a:r>
            <a:endParaRPr sz="2800" dirty="0">
              <a:latin typeface="+mn-ea"/>
              <a:ea typeface="+mn-ea"/>
            </a:endParaRPr>
          </a:p>
        </p:txBody>
      </p:sp>
      <p:pic>
        <p:nvPicPr>
          <p:cNvPr id="6" name="图片 5" descr="到课奖励图-day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1485" y="1358265"/>
            <a:ext cx="3191510" cy="4724400"/>
          </a:xfrm>
          <a:prstGeom prst="rect">
            <a:avLst/>
          </a:prstGeom>
        </p:spPr>
      </p:pic>
      <p:pic>
        <p:nvPicPr>
          <p:cNvPr id="7" name="图片 6" descr="完课奖励图-day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45" y="1358265"/>
            <a:ext cx="357124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6864" y="-84"/>
            <a:ext cx="9960969" cy="1252534"/>
          </a:xfrm>
        </p:spPr>
        <p:txBody>
          <a:bodyPr/>
          <a:lstStyle/>
          <a:p>
            <a:r>
              <a:rPr sz="4800" dirty="0">
                <a:solidFill>
                  <a:srgbClr val="0090D4"/>
                </a:solidFill>
                <a:latin typeface="+mn-ea"/>
                <a:ea typeface="+mn-ea"/>
              </a:rPr>
              <a:t>三天全勤奖励</a:t>
            </a:r>
            <a:endParaRPr sz="4800" dirty="0">
              <a:solidFill>
                <a:srgbClr val="0090D4"/>
              </a:solidFill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9075" y="1421765"/>
            <a:ext cx="9065895" cy="6324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0" algn="l">
              <a:lnSpc>
                <a:spcPct val="110000"/>
              </a:lnSpc>
              <a:buFont typeface="+mj-lt"/>
              <a:buNone/>
            </a:pPr>
            <a:endParaRPr lang="zh-CN" altLang="en-US" sz="3200">
              <a:solidFill>
                <a:srgbClr val="FF0000"/>
              </a:solidFill>
              <a:latin typeface="+mn-ea"/>
              <a:cs typeface="+mn-ea"/>
            </a:endParaRPr>
          </a:p>
        </p:txBody>
      </p:sp>
      <p:pic>
        <p:nvPicPr>
          <p:cNvPr id="3" name="图片 2" descr="三天完课奖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6985" y="1102995"/>
            <a:ext cx="3383280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24" y="169461"/>
            <a:ext cx="9960969" cy="1252534"/>
          </a:xfrm>
        </p:spPr>
        <p:txBody>
          <a:bodyPr/>
          <a:lstStyle/>
          <a:p>
            <a:r>
              <a:rPr sz="4800" dirty="0">
                <a:solidFill>
                  <a:srgbClr val="0090D4"/>
                </a:solidFill>
              </a:rPr>
              <a:t>开场抽奖</a:t>
            </a:r>
            <a:endParaRPr sz="4800" dirty="0">
              <a:solidFill>
                <a:srgbClr val="0090D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90650" y="1421765"/>
            <a:ext cx="9065895" cy="1986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indent="0" algn="l">
              <a:lnSpc>
                <a:spcPct val="110000"/>
              </a:lnSpc>
              <a:buFont typeface="+mj-lt"/>
              <a:buNone/>
            </a:pPr>
            <a:r>
              <a:rPr lang="zh-CN" altLang="en-US" sz="2800">
                <a:latin typeface="+mn-ea"/>
                <a:cs typeface="+mn-ea"/>
                <a:sym typeface="+mn-ea"/>
              </a:rPr>
              <a:t>口令：</a:t>
            </a:r>
            <a:r>
              <a:rPr lang="zh-CN" altLang="en-US" sz="28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好好学习天天向上</a:t>
            </a:r>
            <a:endParaRPr lang="zh-CN" altLang="en-US" sz="2800"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 indent="0" algn="l">
              <a:lnSpc>
                <a:spcPct val="110000"/>
              </a:lnSpc>
              <a:buFont typeface="+mj-lt"/>
              <a:buNone/>
            </a:pPr>
            <a:endParaRPr lang="zh-CN" altLang="en-US" sz="2800">
              <a:latin typeface="+mn-ea"/>
              <a:cs typeface="+mn-ea"/>
              <a:sym typeface="+mn-ea"/>
            </a:endParaRPr>
          </a:p>
          <a:p>
            <a:pPr indent="0" algn="l">
              <a:lnSpc>
                <a:spcPct val="110000"/>
              </a:lnSpc>
              <a:buFont typeface="+mj-lt"/>
              <a:buNone/>
            </a:pPr>
            <a:r>
              <a:rPr lang="zh-CN" altLang="en-US" sz="2800">
                <a:latin typeface="+mn-ea"/>
                <a:cs typeface="+mn-ea"/>
                <a:sym typeface="+mn-ea"/>
              </a:rPr>
              <a:t>奖品：</a:t>
            </a:r>
            <a:r>
              <a:rPr lang="en-US" altLang="zh-CN" sz="2800">
                <a:latin typeface="+mn-ea"/>
                <a:cs typeface="+mn-ea"/>
                <a:sym typeface="+mn-ea"/>
              </a:rPr>
              <a:t>React </a:t>
            </a:r>
            <a:r>
              <a:rPr lang="zh-CN" altLang="en-US" sz="2800">
                <a:latin typeface="+mn-ea"/>
                <a:cs typeface="+mn-ea"/>
                <a:sym typeface="+mn-ea"/>
              </a:rPr>
              <a:t>工程师修炼指南（</a:t>
            </a:r>
            <a:r>
              <a:rPr lang="en-US" altLang="zh-CN" sz="2800">
                <a:latin typeface="+mn-ea"/>
                <a:cs typeface="+mn-ea"/>
                <a:sym typeface="+mn-ea"/>
              </a:rPr>
              <a:t>3</a:t>
            </a:r>
            <a:r>
              <a:rPr lang="zh-CN" altLang="en-US" sz="2800">
                <a:latin typeface="+mn-ea"/>
                <a:cs typeface="+mn-ea"/>
                <a:sym typeface="+mn-ea"/>
              </a:rPr>
              <a:t>本）</a:t>
            </a:r>
            <a:endParaRPr lang="zh-CN" altLang="en-US" sz="2800">
              <a:latin typeface="+mn-ea"/>
              <a:cs typeface="+mn-ea"/>
            </a:endParaRPr>
          </a:p>
          <a:p>
            <a:pPr indent="0" algn="l">
              <a:lnSpc>
                <a:spcPct val="110000"/>
              </a:lnSpc>
              <a:buFont typeface="+mj-lt"/>
              <a:buNone/>
            </a:pPr>
            <a:endParaRPr lang="zh-CN" altLang="en-US" sz="2800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9633" y="1022861"/>
            <a:ext cx="3847110" cy="50099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自我介绍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5485" y="1028700"/>
            <a:ext cx="5466080" cy="53257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29" y="2078906"/>
            <a:ext cx="9960969" cy="1252534"/>
          </a:xfrm>
        </p:spPr>
        <p:txBody>
          <a:bodyPr/>
          <a:lstStyle/>
          <a:p>
            <a:pPr algn="ctr">
              <a:buClrTx/>
              <a:buSzTx/>
              <a:buFontTx/>
            </a:pPr>
            <a:r>
              <a:rPr sz="4800" dirty="0">
                <a:solidFill>
                  <a:srgbClr val="0090D4"/>
                </a:solidFill>
              </a:rPr>
              <a:t>初步解读React工作原理</a:t>
            </a:r>
            <a:endParaRPr sz="4800" dirty="0">
              <a:solidFill>
                <a:srgbClr val="0090D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5005" y="236220"/>
            <a:ext cx="39090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 spc="200" dirty="0">
                <a:solidFill>
                  <a:srgbClr val="0090D4"/>
                </a:solidFill>
                <a:uFillTx/>
                <a:latin typeface="+mj-lt"/>
                <a:ea typeface="+mj-ea"/>
                <a:cs typeface="+mj-cs"/>
              </a:rPr>
              <a:t>干货时间</a:t>
            </a:r>
            <a:endParaRPr lang="zh-CN" altLang="en-US" sz="4800" b="1" spc="200" dirty="0">
              <a:solidFill>
                <a:srgbClr val="0090D4"/>
              </a:solidFill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305" y="677800"/>
            <a:ext cx="10254082" cy="590405"/>
          </a:xfrm>
        </p:spPr>
        <p:txBody>
          <a:bodyPr/>
          <a:p>
            <a:r>
              <a:rPr lang="zh-CN" altLang="en-US"/>
              <a:t>虚拟</a:t>
            </a:r>
            <a:r>
              <a:rPr lang="en-US" altLang="zh-CN"/>
              <a:t>DOM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2900" y="1926200"/>
            <a:ext cx="10254082" cy="1018569"/>
          </a:xfrm>
        </p:spPr>
        <p:txBody>
          <a:bodyPr/>
          <a:p>
            <a:r>
              <a:rPr lang="zh-CN" altLang="en-US"/>
              <a:t>常见问题：react virtual dom是什么？说一下diff算法？</a:t>
            </a:r>
            <a:endParaRPr lang="zh-CN" altLang="en-US"/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1001395" y="1354455"/>
            <a:ext cx="7130415" cy="408940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520825" algn="l"/>
              </a:tabLst>
              <a:defRPr sz="189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864235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7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296035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51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727835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51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160270" indent="0" algn="l" defTabSz="864235" rtl="0" eaLnBrk="1" latinLnBrk="0" hangingPunct="1">
              <a:lnSpc>
                <a:spcPct val="90000"/>
              </a:lnSpc>
              <a:spcBef>
                <a:spcPct val="95000"/>
              </a:spcBef>
              <a:buFont typeface="Arial" panose="020B0604020202090204" pitchFamily="34" charset="0"/>
              <a:buNone/>
              <a:defRPr sz="151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592070" indent="0" algn="l" defTabSz="864235" rtl="0" eaLnBrk="1" latinLnBrk="0" hangingPunct="1">
              <a:lnSpc>
                <a:spcPct val="90000"/>
              </a:lnSpc>
              <a:spcBef>
                <a:spcPct val="95000"/>
              </a:spcBef>
              <a:buFont typeface="Arial" panose="020B0604020202090204" pitchFamily="34" charset="0"/>
              <a:buNone/>
              <a:defRPr sz="151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023870" indent="0" algn="l" defTabSz="864235" rtl="0" eaLnBrk="1" latinLnBrk="0" hangingPunct="1">
              <a:lnSpc>
                <a:spcPct val="90000"/>
              </a:lnSpc>
              <a:spcBef>
                <a:spcPct val="95000"/>
              </a:spcBef>
              <a:buFont typeface="Arial" panose="020B0604020202090204" pitchFamily="34" charset="0"/>
              <a:buNone/>
              <a:defRPr sz="151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456305" indent="0" algn="l" defTabSz="864235" rtl="0" eaLnBrk="1" latinLnBrk="0" hangingPunct="1">
              <a:lnSpc>
                <a:spcPct val="90000"/>
              </a:lnSpc>
              <a:spcBef>
                <a:spcPct val="95000"/>
              </a:spcBef>
              <a:buFont typeface="Arial" panose="020B0604020202090204" pitchFamily="34" charset="0"/>
              <a:buNone/>
              <a:defRPr sz="151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React 本身只是一个 DOM 的抽象层，使用组件构建虚拟 DOM。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41.xml><?xml version="1.0" encoding="utf-8"?>
<p:tagLst xmlns:p="http://schemas.openxmlformats.org/presentationml/2006/main">
  <p:tag name="KSO_WM_UNIT_PLACING_PICTURE_USER_VIEWPORT" val="{&quot;height&quot;:15840,&quot;width&quot;:10702}"/>
</p:tagLst>
</file>

<file path=ppt/tags/tag1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40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1529</Words>
  <Application>WPS 演示</Application>
  <PresentationFormat>自定义</PresentationFormat>
  <Paragraphs>121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Arial</vt:lpstr>
      <vt:lpstr>方正书宋_GBK</vt:lpstr>
      <vt:lpstr>Wingdings</vt:lpstr>
      <vt:lpstr>Wingdings 2</vt:lpstr>
      <vt:lpstr>Impact</vt:lpstr>
      <vt:lpstr>微软雅黑</vt:lpstr>
      <vt:lpstr>汉仪旗黑KW</vt:lpstr>
      <vt:lpstr>Microsoft JhengHei UI</vt:lpstr>
      <vt:lpstr>苹方-简</vt:lpstr>
      <vt:lpstr>宋体</vt:lpstr>
      <vt:lpstr>Arial Unicode MS</vt:lpstr>
      <vt:lpstr>汉仪书宋二KW</vt:lpstr>
      <vt:lpstr>宋体-简</vt:lpstr>
      <vt:lpstr>微软雅黑</vt:lpstr>
      <vt:lpstr>webwppDefTheme</vt:lpstr>
      <vt:lpstr>Office 主题​​</vt:lpstr>
      <vt:lpstr>1_Office 主题​​</vt:lpstr>
      <vt:lpstr>2_Office 主题​​</vt:lpstr>
      <vt:lpstr>3_Office 主题​​</vt:lpstr>
      <vt:lpstr>4_Office 主题​​</vt:lpstr>
      <vt:lpstr>PowerPoint 演示文稿</vt:lpstr>
      <vt:lpstr>三天 学习 ⽬标</vt:lpstr>
      <vt:lpstr>今日目标</vt:lpstr>
      <vt:lpstr>完课奖励</vt:lpstr>
      <vt:lpstr>三天全勤奖励</vt:lpstr>
      <vt:lpstr>开场抽奖</vt:lpstr>
      <vt:lpstr>自我介绍</vt:lpstr>
      <vt:lpstr>初步解读React工作原理</vt:lpstr>
      <vt:lpstr>虚拟DOM</vt:lpstr>
      <vt:lpstr>what</vt:lpstr>
      <vt:lpstr>why</vt:lpstr>
      <vt:lpstr>where</vt:lpstr>
      <vt:lpstr>jsx</vt:lpstr>
      <vt:lpstr>PowerPoint 演示文稿</vt:lpstr>
      <vt:lpstr>React中的核心API</vt:lpstr>
      <vt:lpstr>ReactDOM</vt:lpstr>
      <vt:lpstr>节点类型</vt:lpstr>
      <vt:lpstr>PowerPoint 演示文稿</vt:lpstr>
      <vt:lpstr>PowerPoint 演示文稿</vt:lpstr>
      <vt:lpstr>深夜话题</vt:lpstr>
      <vt:lpstr>PowerPoint 演示文稿</vt:lpstr>
      <vt:lpstr>实现ReactDom.render, Component</vt:lpstr>
      <vt:lpstr>今日总结</vt:lpstr>
      <vt:lpstr>明日预告</vt:lpstr>
      <vt:lpstr>PowerPoint 演示文稿</vt:lpstr>
      <vt:lpstr>Thanks For Listening！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ve3926</dc:creator>
  <cp:lastModifiedBy>gaoshaoyun</cp:lastModifiedBy>
  <cp:revision>36</cp:revision>
  <dcterms:created xsi:type="dcterms:W3CDTF">2021-02-22T13:55:31Z</dcterms:created>
  <dcterms:modified xsi:type="dcterms:W3CDTF">2021-02-22T13:55:31Z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